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2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  <p:italic r:id="rId24"/>
      <p:boldItalic r:id="rId25"/>
    </p:embeddedFont>
    <p:embeddedFont>
      <p:font typeface="Teko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65"/>
  </p:normalViewPr>
  <p:slideViewPr>
    <p:cSldViewPr snapToGrid="0">
      <p:cViewPr varScale="1">
        <p:scale>
          <a:sx n="89" d="100"/>
          <a:sy n="89" d="100"/>
        </p:scale>
        <p:origin x="69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37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1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6987" y="1456432"/>
            <a:ext cx="7058025" cy="39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606994" y="1663725"/>
            <a:ext cx="69780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PREMIER LEAGUE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7200" b="1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 HOME ADVANTAGE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148012" y="3873698"/>
            <a:ext cx="58959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 Semantic Web Analysis of Match Data (2020-2024)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148012" y="4620369"/>
            <a:ext cx="5895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CBD5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Sohan, Bibek, Ankit, Mark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VISUALIZATION METHODOLOGY</a:t>
            </a: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4EC2-A45A-AA6C-3D6B-43AA2F34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1352550"/>
            <a:ext cx="4413540" cy="5071560"/>
          </a:xfrm>
          <a:prstGeom prst="rect">
            <a:avLst/>
          </a:prstGeom>
        </p:spPr>
      </p:pic>
      <p:pic>
        <p:nvPicPr>
          <p:cNvPr id="4" name="Picture 3" descr="A black background with text and numbers&#10;&#10;Description automatically generated">
            <a:extLst>
              <a:ext uri="{FF2B5EF4-FFF2-40B4-BE49-F238E27FC236}">
                <a16:creationId xmlns:a16="http://schemas.microsoft.com/office/drawing/2014/main" id="{2A7C0CFC-1A34-EF7E-0F81-28FF6800F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720" y="1352550"/>
            <a:ext cx="5919304" cy="12192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F82761-36F2-5FC8-E65E-DADEAEB6F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571084"/>
            <a:ext cx="5915025" cy="18530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9EC54D-7C96-1A82-EEED-E00974B3495F}"/>
              </a:ext>
            </a:extLst>
          </p:cNvPr>
          <p:cNvCxnSpPr>
            <a:cxnSpLocks/>
          </p:cNvCxnSpPr>
          <p:nvPr/>
        </p:nvCxnSpPr>
        <p:spPr>
          <a:xfrm>
            <a:off x="4627853" y="5305172"/>
            <a:ext cx="128111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4B8EAA2-FEB1-867A-E3F2-8D37FAC931C1}"/>
              </a:ext>
            </a:extLst>
          </p:cNvPr>
          <p:cNvSpPr/>
          <p:nvPr/>
        </p:nvSpPr>
        <p:spPr>
          <a:xfrm>
            <a:off x="4071938" y="4243386"/>
            <a:ext cx="555915" cy="2123572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94C4E4-A2A2-4EFB-93E1-F9E02B3DE1F4}"/>
              </a:ext>
            </a:extLst>
          </p:cNvPr>
          <p:cNvCxnSpPr>
            <a:cxnSpLocks/>
          </p:cNvCxnSpPr>
          <p:nvPr/>
        </p:nvCxnSpPr>
        <p:spPr>
          <a:xfrm>
            <a:off x="3608015" y="2195764"/>
            <a:ext cx="230095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C23BDE5-BE6B-8CDD-3F83-233893B11EC2}"/>
              </a:ext>
            </a:extLst>
          </p:cNvPr>
          <p:cNvSpPr/>
          <p:nvPr/>
        </p:nvSpPr>
        <p:spPr>
          <a:xfrm>
            <a:off x="3118548" y="1808550"/>
            <a:ext cx="594905" cy="7632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STATISTICALLY SIGNIFICANT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581025" y="2362200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Our analysis of 1,520 matches confirms a robust Home Advantage.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866775" y="32575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Wins: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43.82%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866775" y="37147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Away Wins: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33.82%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866775" y="4171950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Gap: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consistent 10 percentage point advantage for hosts.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866775" y="49339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Significance: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 &lt; 0.05 (Chi-Square)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RESULTS: THE "10% GAP"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3314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4991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 title="overall_advanta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625" y="1733550"/>
            <a:ext cx="5576724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6381750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"WATFORD ANOMALY"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6381750" y="2362200"/>
            <a:ext cx="54906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While top teams like 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Tottenham (+23.68%)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Liverpool (+19.74%)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thrive at home, the effect is not universal.</a:t>
            </a:r>
            <a:endParaRPr dirty="0"/>
          </a:p>
        </p:txBody>
      </p:sp>
      <p:sp>
        <p:nvSpPr>
          <p:cNvPr id="244" name="Google Shape;244;p22"/>
          <p:cNvSpPr txBox="1"/>
          <p:nvPr/>
        </p:nvSpPr>
        <p:spPr>
          <a:xfrm>
            <a:off x="6381750" y="3162300"/>
            <a:ext cx="522922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Watford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presented a statistical anomaly, actually performing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10.53% worse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at home than away, suggesting external factors (pressure, tactics) outweigh the crowd benefit for some clubs.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RESULTS: TEAM VARIANCE</a:t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2" title="team_varian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" y="1733550"/>
            <a:ext cx="5229225" cy="4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1224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1424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581025" y="4687341"/>
            <a:ext cx="110299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Conclusion: The result is </a:t>
            </a:r>
            <a:r>
              <a:rPr lang="en-US" sz="18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not random</a:t>
            </a: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The "Home Advantage" is a scientifically measurable phenomenon.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781050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1,520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781050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Matches Analyzed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4521249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6.49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4521249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T-Statistic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8261449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&lt; 10⁻⁶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8261449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P-Value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STATISTICAL VALIDATION</a:t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KEY FINDINGS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971550" y="2752725"/>
            <a:ext cx="44481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advantage is real (+10%) and significant, but highly variable at the club level. SPARQL is excellent for metadata discovery but currently unreliable for transactional sports data.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FUTURE WORK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6772275" y="2752725"/>
            <a:ext cx="4448175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propose investigating the "Watford Anomaly" via sentiment analysis and expanding our ontology to include "Crowd Attendance" figures to measure the impact of empty stadiums.</a:t>
            </a:r>
            <a:endParaRPr/>
          </a:p>
        </p:txBody>
      </p:sp>
      <p:pic>
        <p:nvPicPr>
          <p:cNvPr id="276" name="Google Shape;27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152650"/>
            <a:ext cx="2762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152650"/>
            <a:ext cx="3143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CONCLUSION &amp; FUTURE WORK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4170759" y="2232719"/>
            <a:ext cx="3850481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5470921" y="4075694"/>
            <a:ext cx="125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OBJECTIVE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71550" y="2752725"/>
            <a:ext cx="44481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 investigate whether Premier League football clubs exhibit a measurable and consistent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Advantage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over the last 4 seasons (2020–2024).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APPROACH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772275" y="2752725"/>
            <a:ext cx="444817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aimed to build a reproducible pipeline using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Semantic Web technologies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By combining structured Linked Data from DBpedia and Wikidata with official match records, we demonstrate how SPARQL can power sports analytics.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152650"/>
            <a:ext cx="314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152650"/>
            <a:ext cx="2762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RESEARCH GOAL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4106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581025" y="4176712"/>
            <a:ext cx="11029950" cy="38100"/>
          </a:xfrm>
          <a:prstGeom prst="roundRect">
            <a:avLst>
              <a:gd name="adj" fmla="val 16667"/>
            </a:avLst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1643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12100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SOURCING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76275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Targeted DBpedia &amp; Wikidata for entities (Clubs, Stadiums, Seasons).</a:t>
            </a:r>
            <a:endParaRPr/>
          </a:p>
        </p:txBody>
      </p:sp>
      <p:pic>
        <p:nvPicPr>
          <p:cNvPr id="114" name="Google Shape;11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131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3369587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QUERYING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3433762" y="4138612"/>
            <a:ext cx="256698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Executed SPARQL to extract metadata and attempted to fetch match results.</a:t>
            </a:r>
            <a:endParaRPr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6618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6127075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HYBRID FALLBACK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6191250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Addressed Linked Data gaps by integrating CSV data into the RDF schema.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884562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ANALYSIS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948737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Statistical modeling (Chi-Square, T-Tests) using Python &amp; Pandas.</a:t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6">
            <a:alphaModFix/>
          </a:blip>
          <a:srcRect t="2380" b="2380"/>
          <a:stretch/>
        </p:blipFill>
        <p:spPr>
          <a:xfrm>
            <a:off x="1874043" y="2986087"/>
            <a:ext cx="171450" cy="19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t="2271" b="2271"/>
          <a:stretch/>
        </p:blipFill>
        <p:spPr>
          <a:xfrm>
            <a:off x="4622006" y="2986087"/>
            <a:ext cx="190500" cy="19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8">
            <a:alphaModFix/>
          </a:blip>
          <a:srcRect t="2271" b="2271"/>
          <a:stretch/>
        </p:blipFill>
        <p:spPr>
          <a:xfrm>
            <a:off x="7379493" y="2986087"/>
            <a:ext cx="190500" cy="190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 ARCHITECTURE &amp; WORKFLOW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l="416" r="416"/>
          <a:stretch/>
        </p:blipFill>
        <p:spPr>
          <a:xfrm>
            <a:off x="581025" y="3476625"/>
            <a:ext cx="5229225" cy="13801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16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EXTRACTING TEAM METADATA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81025" y="2362200"/>
            <a:ext cx="522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initially searched for dbo:SoccerClub, but it was too generic. We refined our strategy using specific property paths linked to the Premier League resource.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SPARQL EXPLORATION: DBPEDIA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6" title="delete.png"/>
          <p:cNvPicPr preferRelativeResize="0"/>
          <p:nvPr/>
        </p:nvPicPr>
        <p:blipFill rotWithShape="1">
          <a:blip r:embed="rId6">
            <a:alphaModFix/>
          </a:blip>
          <a:srcRect l="37836" r="1874"/>
          <a:stretch/>
        </p:blipFill>
        <p:spPr>
          <a:xfrm>
            <a:off x="6381750" y="1733550"/>
            <a:ext cx="5229226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QUERY_STATS = &quot;&quot;&quot;&#10;PREFIX dbo: &lt;http://dbpedia.org/ontology/&gt;&#10;PREFIX dbr: &lt;http://dbpedia.org/resource/&gt;&#10;PREFIX rdfs: &lt;http://www.w3.org/2000/01/rdf-schema#&gt;&#10;&#10;SELECT ?team ?teamName ?wins ?losses ?draws ?goalsFor ?goalsAgainst WHERE {&#10;  ?team dbo:league dbr:Premier_League .&#10;  ?team rdfs:label ?teamName .&#10;  &#10;  OPTIONAL { ?team dbo:numberOfWins ?wins . }&#10;  OPTIONAL { ?team dbo:numberOfGoals ?goalsFor . }&#10;  &#10;  FILTER (lang(?teamName) = 'en')&#10;}&#10;LIMIT 100&#10;&quot;&quot;&quot;"/>
          <p:cNvPicPr preferRelativeResize="0"/>
          <p:nvPr/>
        </p:nvPicPr>
        <p:blipFill rotWithShape="1">
          <a:blip r:embed="rId7">
            <a:alphaModFix/>
          </a:blip>
          <a:srcRect l="1458"/>
          <a:stretch/>
        </p:blipFill>
        <p:spPr>
          <a:xfrm>
            <a:off x="581025" y="4953975"/>
            <a:ext cx="5229225" cy="131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" name="Google Shape;140;p16"/>
          <p:cNvSpPr txBox="1"/>
          <p:nvPr/>
        </p:nvSpPr>
        <p:spPr>
          <a:xfrm>
            <a:off x="3380076" y="5543550"/>
            <a:ext cx="4024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#Query 2: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Fetches Team Stats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380075" y="3793500"/>
            <a:ext cx="3103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#Query 1: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Fetches Teams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6381750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"IDEAL" SCHEMA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6381750" y="23622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Wikidata offers a robust schema for match-level data. We identified specific property IDs to construct a perfect match record: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6381750" y="5372100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allows for precise filtering by specific Premier League seasons.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6667500" y="3467100"/>
            <a:ext cx="494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Season: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wd: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Q116198950 # 2023-24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6667500" y="3933825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Team: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wdt:P6112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6667500" y="4400550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Away Team: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wdt:P6113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6667500" y="4867275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Scores: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wdt:P1350 (Home) / wdt:P1351 (Away)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SPARQL EXPLORATION: WIKIDATA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3524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3990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457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title="Screenshot 2025-11-30 at 8.45.1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025" y="1736552"/>
            <a:ext cx="5398699" cy="45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1102995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SCHEMA VS. POPULATION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81025" y="23622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While the Wikidata schema is structurally superior, the actual population of data for the 2020-2024 period was sparse.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81025" y="34671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Returning fewer than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50 usable rows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a dataset that should contain over 1,500 matches creates a statistically invalid sample size for home advantage analysis.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LINKED DATA REALITY GAP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9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8039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1. ATTEMPT QUERY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876300" y="3781425"/>
            <a:ext cx="2895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pipeline first attempts to fetch data via SPARQL. If the result count is below the threshold, it triggers the fallback.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5758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2. INGEST CSV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4648200" y="3781425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retrieve high-quality match CSVs from </a:t>
            </a:r>
            <a:r>
              <a:rPr lang="en-US" sz="1500" b="0" i="1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football-data.co.uk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ensure 100% coverage of the 2020-2024 period.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83477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3. RDF MAPPING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420100" y="3781425"/>
            <a:ext cx="2895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CSV data is normalized and mapped to our RDF schema, preserving the project's Linked Data architecture.</a:t>
            </a:r>
            <a:endParaRPr/>
          </a:p>
        </p:txBody>
      </p:sp>
      <p:pic>
        <p:nvPicPr>
          <p:cNvPr id="187" name="Google Shape;18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3600" y="25336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5500" y="25336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3587" y="253365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HYBRID SOLUTION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RESEARCH QUESTIONS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5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TOOLS &amp; TESTS</a:t>
            </a:r>
            <a:endParaRPr/>
          </a:p>
        </p:txBody>
      </p:sp>
      <p:pic>
        <p:nvPicPr>
          <p:cNvPr id="201" name="Google Shape;201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152650"/>
            <a:ext cx="2381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257300" y="2714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Q1: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Do Premier League teams demonstrate a statistically significant home advantage?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257300" y="3476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Q2: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Which specific teams benefit most (or least) from playing at home?</a:t>
            </a:r>
            <a:endParaRPr/>
          </a:p>
        </p:txBody>
      </p:sp>
      <p:pic>
        <p:nvPicPr>
          <p:cNvPr id="204" name="Google Shape;204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152650"/>
            <a:ext cx="3905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7058025" y="2714625"/>
            <a:ext cx="416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Descriptive Stats: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Win Percentages.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7058025" y="31718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Chi-Square Test: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overall league distribution.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058025" y="3933825"/>
            <a:ext cx="416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Paired T-Test: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team-level significance.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7058025" y="43910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Metric: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Home Adv Score (Home Win% - Away Win%).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ANALYSIS METHODOLOGY</a:t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550" y="2771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550" y="3533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72275" y="2771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72275" y="3228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72275" y="3990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72275" y="4448175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RESEARCH QUESTIONS</a:t>
            </a:r>
            <a:endParaRPr/>
          </a:p>
        </p:txBody>
      </p:sp>
      <p:pic>
        <p:nvPicPr>
          <p:cNvPr id="201" name="Google Shape;201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152650"/>
            <a:ext cx="2381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257300" y="2714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Q1: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Do Premier League teams demonstrate a statistically significant home advantage?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257300" y="3476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Q2: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Which specific teams benefit most (or least) from playing at home?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ANALYSIS RESULTS</a:t>
            </a:r>
            <a:endParaRPr dirty="0"/>
          </a:p>
        </p:txBody>
      </p:sp>
      <p:sp>
        <p:nvSpPr>
          <p:cNvPr id="210" name="Google Shape;210;p20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550" y="2771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550" y="3533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A34EC2-A45A-AA6C-3D6B-43AA2F343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407" y="379295"/>
            <a:ext cx="5292567" cy="60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730</Words>
  <Application>Microsoft Macintosh PowerPoint</Application>
  <PresentationFormat>Widescreen</PresentationFormat>
  <Paragraphs>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Teko</vt:lpstr>
      <vt:lpstr>Calibri</vt:lpstr>
      <vt:lpstr>Arial</vt:lpstr>
      <vt:lpstr>Inter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Eldridge, Mark Anthony</cp:lastModifiedBy>
  <cp:revision>3</cp:revision>
  <dcterms:modified xsi:type="dcterms:W3CDTF">2025-12-03T04:38:19Z</dcterms:modified>
</cp:coreProperties>
</file>